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7" r:id="rId4"/>
    <p:sldId id="268" r:id="rId5"/>
    <p:sldId id="269" r:id="rId6"/>
    <p:sldId id="258" r:id="rId7"/>
    <p:sldId id="266" r:id="rId8"/>
    <p:sldId id="267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0CB5557-B872-4363-9B3A-7D0082ACDFAB}">
          <p14:sldIdLst>
            <p14:sldId id="264"/>
            <p14:sldId id="265"/>
            <p14:sldId id="257"/>
            <p14:sldId id="268"/>
            <p14:sldId id="269"/>
            <p14:sldId id="258"/>
            <p14:sldId id="266"/>
            <p14:sldId id="267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F85-29CB-4183-875E-470C7ED3794E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6E8-AEAD-4A12-BAAB-28C9D0FDD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74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F85-29CB-4183-875E-470C7ED3794E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6E8-AEAD-4A12-BAAB-28C9D0FDD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10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F85-29CB-4183-875E-470C7ED3794E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6E8-AEAD-4A12-BAAB-28C9D0FDD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1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F85-29CB-4183-875E-470C7ED3794E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6E8-AEAD-4A12-BAAB-28C9D0FDD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619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F85-29CB-4183-875E-470C7ED3794E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6E8-AEAD-4A12-BAAB-28C9D0FDD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35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F85-29CB-4183-875E-470C7ED3794E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6E8-AEAD-4A12-BAAB-28C9D0FDD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40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F85-29CB-4183-875E-470C7ED3794E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6E8-AEAD-4A12-BAAB-28C9D0FDD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16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F85-29CB-4183-875E-470C7ED3794E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6E8-AEAD-4A12-BAAB-28C9D0FDD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228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F85-29CB-4183-875E-470C7ED3794E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6E8-AEAD-4A12-BAAB-28C9D0FDD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F85-29CB-4183-875E-470C7ED3794E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6E8-AEAD-4A12-BAAB-28C9D0FDD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330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DFF85-29CB-4183-875E-470C7ED3794E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B6E8-AEAD-4A12-BAAB-28C9D0FDD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16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DFF85-29CB-4183-875E-470C7ED3794E}" type="datetimeFigureOut">
              <a:rPr lang="ru-RU" smtClean="0"/>
              <a:t>19.07.2020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4B6E8-AEAD-4A12-BAAB-28C9D0FDD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1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im4eg.gur@gmail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nikich00074@gmail.com" TargetMode="External"/><Relationship Id="rId4" Type="http://schemas.openxmlformats.org/officeDocument/2006/relationships/hyperlink" Target="mailto:saymanking@yandex.r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Объект 10" descr="Изображение выглядит как птица&#10;&#10;Автоматически созданное описание">
            <a:extLst>
              <a:ext uri="{FF2B5EF4-FFF2-40B4-BE49-F238E27FC236}">
                <a16:creationId xmlns:a16="http://schemas.microsoft.com/office/drawing/2014/main" id="{F535D545-1085-42DD-BCF4-01F43933D2CC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68" y="1617622"/>
            <a:ext cx="11538104" cy="2915543"/>
          </a:xfrm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8779459B-0F7B-4EDA-990B-98B358687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749831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Развитие общественного </a:t>
            </a:r>
            <a:b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транспорта города Челябинска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FC134508-7A33-44EB-BA41-E007D96CC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6157" y="3364445"/>
            <a:ext cx="9690526" cy="823912"/>
          </a:xfrm>
        </p:spPr>
        <p:txBody>
          <a:bodyPr>
            <a:normAutofit/>
          </a:bodyPr>
          <a:lstStyle/>
          <a:p>
            <a:pPr algn="ctr"/>
            <a:r>
              <a:rPr lang="ru-RU" b="0" dirty="0">
                <a:latin typeface="Courier New" panose="02070309020205020404" pitchFamily="49" charset="0"/>
                <a:cs typeface="Courier New" panose="02070309020205020404" pitchFamily="49" charset="0"/>
              </a:rPr>
              <a:t>Введение новых технологий способа оплаты  проезда в общественном транспорте</a:t>
            </a: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7AB980B9-AB99-47E0-9DEE-2B29D281C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02368" y="5026201"/>
            <a:ext cx="7355778" cy="161992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ИТ   ВШЭУ</a:t>
            </a:r>
            <a:br>
              <a:rPr lang="ru-RU" sz="1600" b="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ru-RU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ЭУ-120</a:t>
            </a:r>
          </a:p>
          <a:p>
            <a:pPr>
              <a:spcBef>
                <a:spcPts val="0"/>
              </a:spcBef>
            </a:pPr>
            <a:r>
              <a:rPr lang="ru-RU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Гуренко Д.Д. 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dim4eg.gur@gmail.com</a:t>
            </a:r>
            <a:endParaRPr lang="en-US" sz="16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ru-RU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Надеин Д.Д. 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  <a:hlinkClick r:id="rId4"/>
              </a:rPr>
              <a:t>saymanking@yandex.ru</a:t>
            </a:r>
            <a:endParaRPr lang="en-US" sz="16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ru-RU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Плесовских Н.С. 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  <a:hlinkClick r:id="rId5"/>
              </a:rPr>
              <a:t>nikich00074@gmail.com</a:t>
            </a:r>
            <a:endParaRPr lang="en-US" sz="16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endParaRPr lang="en-US" sz="16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9558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Изображение выглядит как птица&#10;&#10;Автоматически созданное описание">
            <a:extLst>
              <a:ext uri="{FF2B5EF4-FFF2-40B4-BE49-F238E27FC236}">
                <a16:creationId xmlns:a16="http://schemas.microsoft.com/office/drawing/2014/main" id="{938DE53C-BF87-4865-AFCA-17AF6044D7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3247" y="-782781"/>
            <a:ext cx="7487611" cy="4211781"/>
          </a:xfrm>
          <a:prstGeom prst="rect">
            <a:avLst/>
          </a:prstGeom>
        </p:spPr>
      </p:pic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BB1832E-A9FA-47BC-9362-6BD75C95D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Анализ аналогов</a:t>
            </a:r>
          </a:p>
        </p:txBody>
      </p:sp>
      <p:pic>
        <p:nvPicPr>
          <p:cNvPr id="9" name="Объект 8" descr="Изображение выглядит как зеленый, автобус, внешний, сидит&#10;&#10;Автоматически созданное описание">
            <a:extLst>
              <a:ext uri="{FF2B5EF4-FFF2-40B4-BE49-F238E27FC236}">
                <a16:creationId xmlns:a16="http://schemas.microsoft.com/office/drawing/2014/main" id="{766DA962-AD24-4DBE-8B78-134DBFE3205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33" b="17980"/>
          <a:stretch/>
        </p:blipFill>
        <p:spPr>
          <a:xfrm>
            <a:off x="401885" y="1968329"/>
            <a:ext cx="5559569" cy="41043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Объект 10" descr="Изображение выглядит как автобус, сидит, стол, компьютер&#10;&#10;Автоматически созданное описание">
            <a:extLst>
              <a:ext uri="{FF2B5EF4-FFF2-40B4-BE49-F238E27FC236}">
                <a16:creationId xmlns:a16="http://schemas.microsoft.com/office/drawing/2014/main" id="{18FB8930-0A90-4F3B-837F-7A32FE9D6F2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" r="29942"/>
          <a:stretch/>
        </p:blipFill>
        <p:spPr>
          <a:xfrm>
            <a:off x="6230548" y="1968329"/>
            <a:ext cx="5732854" cy="41043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345168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выглядит как птица&#10;&#10;Автоматически созданное описание">
            <a:extLst>
              <a:ext uri="{FF2B5EF4-FFF2-40B4-BE49-F238E27FC236}">
                <a16:creationId xmlns:a16="http://schemas.microsoft.com/office/drawing/2014/main" id="{5669C202-6372-44BF-AD5D-878B61A59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800" y="-586597"/>
            <a:ext cx="12298953" cy="397326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850" y="-177801"/>
            <a:ext cx="10800300" cy="16002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Оснащение остановок новыми пунктами оплаты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“Check in”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465" y="2057400"/>
            <a:ext cx="6524688" cy="39539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594460" y="1538868"/>
            <a:ext cx="4968345" cy="4895798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Суть новых методов оплаты заключается в концепции турникетов из Московского метрополитена. </a:t>
            </a:r>
          </a:p>
          <a:p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Оплата будет происходить непосредственно на остановках при помощи банковских карт или наличных.</a:t>
            </a:r>
          </a:p>
          <a:p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После оплаты будет выдаваться билет, который нужен при входе в общественный транспорт.</a:t>
            </a:r>
          </a:p>
          <a:p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Билет будет одноразовым, но остается активным в течении 24 часов после приобретения. Т.е. вы можете приобрести билет вечером, чтобы использовать его следующим утром для поездки на работу/учебу. </a:t>
            </a:r>
          </a:p>
          <a:p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Необходимо установить дополнительные устройства в общественном транспорте, которые будут сканировать билет.</a:t>
            </a:r>
          </a:p>
        </p:txBody>
      </p:sp>
    </p:spTree>
    <p:extLst>
      <p:ext uri="{BB962C8B-B14F-4D97-AF65-F5344CB8AC3E}">
        <p14:creationId xmlns:p14="http://schemas.microsoft.com/office/powerpoint/2010/main" val="28039968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E8AB4F-0586-4144-96CE-D99503AA8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9514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Коротко о работе технологии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Blockchain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5" name="Объект 14">
            <a:extLst>
              <a:ext uri="{FF2B5EF4-FFF2-40B4-BE49-F238E27FC236}">
                <a16:creationId xmlns:a16="http://schemas.microsoft.com/office/drawing/2014/main" id="{50E0E273-BC17-423F-B04D-98A7BC88EA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2703" y="1944431"/>
            <a:ext cx="9558315" cy="4203700"/>
          </a:xfrm>
        </p:spPr>
      </p:pic>
      <p:cxnSp>
        <p:nvCxnSpPr>
          <p:cNvPr id="4" name="Прямая соединительная линия 3"/>
          <p:cNvCxnSpPr/>
          <p:nvPr/>
        </p:nvCxnSpPr>
        <p:spPr>
          <a:xfrm>
            <a:off x="1309816" y="774357"/>
            <a:ext cx="95723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288573" y="2750583"/>
            <a:ext cx="1830345" cy="12956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Запрошенная </a:t>
            </a:r>
            <a:r>
              <a:rPr lang="ru-RU" sz="105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транзакция транслируется на одноуровневую сеть, </a:t>
            </a:r>
            <a:r>
              <a:rPr lang="ru-RU" sz="105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состоящую из компьютеров, названых нодами.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3124" y="3336324"/>
            <a:ext cx="1622854" cy="7099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Пользователь делает запрос на проведение транзакции.</a:t>
            </a:r>
            <a:endParaRPr lang="ru-RU" sz="105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13621" y="2809103"/>
            <a:ext cx="1869989" cy="1103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Валидация. Сеть улов выполняет валидацию (проверку) транзакции и статуса пользователя посредством известных алгоритмов.</a:t>
            </a:r>
            <a:endParaRPr lang="ru-RU" sz="105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794517" y="3405984"/>
            <a:ext cx="1967591" cy="11450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05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Предметом верифицированной транзакции может быть криптовалюта, договоры, записи </a:t>
            </a:r>
            <a:r>
              <a:rPr lang="ru-RU" sz="105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или иная информация.</a:t>
            </a:r>
            <a:r>
              <a:rPr lang="ru-RU" sz="105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05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13621" y="5272216"/>
            <a:ext cx="1869989" cy="1103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05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После верификации транзакция комбинируется с другими транзакциями для создания нового блока данных для реестра.</a:t>
            </a:r>
            <a:endParaRPr lang="ru-RU" sz="105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001795" y="5272216"/>
            <a:ext cx="1927654" cy="11038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05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Новый блок добавляется в существующую цепочку блоков (блокчейн) без возможности дальнейшего изменения или удаления.</a:t>
            </a:r>
            <a:endParaRPr lang="ru-RU" sz="105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40260" y="5519350"/>
            <a:ext cx="1161536" cy="3707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05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Транзакция завершена.</a:t>
            </a:r>
            <a:endParaRPr lang="ru-RU" sz="105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524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397E612E-6EA2-4FBD-8AE7-0F1FF6440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28296"/>
            <a:ext cx="11029616" cy="756242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Структура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blockchain </a:t>
            </a:r>
            <a:r>
              <a:rPr lang="ru-RU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и основная идея 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blockchain-</a:t>
            </a:r>
            <a:r>
              <a:rPr lang="ru-RU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регистра</a:t>
            </a:r>
          </a:p>
        </p:txBody>
      </p:sp>
      <p:pic>
        <p:nvPicPr>
          <p:cNvPr id="13" name="Объект 12">
            <a:extLst>
              <a:ext uri="{FF2B5EF4-FFF2-40B4-BE49-F238E27FC236}">
                <a16:creationId xmlns:a16="http://schemas.microsoft.com/office/drawing/2014/main" id="{987EE520-1F45-43F9-8F80-FADFD673FFF4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6096000" y="1746347"/>
            <a:ext cx="5025081" cy="3991135"/>
          </a:xfrm>
        </p:spPr>
      </p:pic>
      <p:pic>
        <p:nvPicPr>
          <p:cNvPr id="16" name="Объект 15">
            <a:extLst>
              <a:ext uri="{FF2B5EF4-FFF2-40B4-BE49-F238E27FC236}">
                <a16:creationId xmlns:a16="http://schemas.microsoft.com/office/drawing/2014/main" id="{DABBD3BA-AFE3-4B2B-9A49-406E64CD986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23528" y="1746348"/>
            <a:ext cx="5481856" cy="3991134"/>
          </a:xfrm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1453978" y="963828"/>
            <a:ext cx="92840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6285468" y="2861543"/>
            <a:ext cx="1614617" cy="428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Блокчейн существует в виде регистра в форме цепи из блоков информации.</a:t>
            </a:r>
            <a:endParaRPr lang="ru-RU" sz="7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85468" y="3289911"/>
            <a:ext cx="1614617" cy="400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Каждый узел (компьютер) имеет собственную копию регистра.</a:t>
            </a:r>
            <a:endParaRPr lang="ru-RU" sz="7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89553" y="2850693"/>
            <a:ext cx="1293341" cy="428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Каждая новая транзакция представлена в виде блоков информации.</a:t>
            </a:r>
            <a:endParaRPr lang="ru-RU" sz="7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46508" y="2850693"/>
            <a:ext cx="1474573" cy="3676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Блок информации доступен каждому узлу в сети.</a:t>
            </a:r>
            <a:endParaRPr lang="ru-RU" sz="7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10401" y="4860325"/>
            <a:ext cx="1326292" cy="6712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Истинность каждого нового блока информации должна быть подтверждена большинством узлов сети.</a:t>
            </a:r>
            <a:endParaRPr lang="ru-RU" sz="7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36223" y="4833466"/>
            <a:ext cx="1808209" cy="3624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Только после подтверждения истинности блока он добавляется к цепи регистра.</a:t>
            </a:r>
            <a:endParaRPr lang="ru-RU" sz="7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736223" y="5204169"/>
            <a:ext cx="1874112" cy="481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7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После добавления нового блока информации в цепи регистра он не может быть удален или изменен.</a:t>
            </a:r>
            <a:endParaRPr lang="ru-RU" sz="7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6274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Изображение выглядит как птица&#10;&#10;Автоматически созданное описание">
            <a:extLst>
              <a:ext uri="{FF2B5EF4-FFF2-40B4-BE49-F238E27FC236}">
                <a16:creationId xmlns:a16="http://schemas.microsoft.com/office/drawing/2014/main" id="{763E7BA5-775B-4A43-BA93-BE329B4BC6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84" y="-126302"/>
            <a:ext cx="5117616" cy="3676723"/>
          </a:xfrm>
          <a:prstGeom prst="rect">
            <a:avLst/>
          </a:prstGeom>
        </p:spPr>
      </p:pic>
      <p:pic>
        <p:nvPicPr>
          <p:cNvPr id="8" name="Объект 6">
            <a:extLst>
              <a:ext uri="{FF2B5EF4-FFF2-40B4-BE49-F238E27FC236}">
                <a16:creationId xmlns:a16="http://schemas.microsoft.com/office/drawing/2014/main" id="{9D0082C2-AC22-4B12-9D02-4006860726FA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2" r="7862"/>
          <a:stretch>
            <a:fillRect/>
          </a:stretch>
        </p:blipFill>
        <p:spPr>
          <a:xfrm>
            <a:off x="5183188" y="987425"/>
            <a:ext cx="6172200" cy="48736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6612" y="599958"/>
            <a:ext cx="5230705" cy="1217729"/>
          </a:xfrm>
        </p:spPr>
        <p:txBody>
          <a:bodyPr/>
          <a:lstStyle/>
          <a:p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Пример новых остановок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half" idx="2"/>
          </p:nvPr>
        </p:nvSpPr>
        <p:spPr>
          <a:xfrm>
            <a:off x="757500" y="1918492"/>
            <a:ext cx="4336258" cy="4339549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На месте белого прямоугольника будут находиться новые терминалы.</a:t>
            </a:r>
          </a:p>
          <a:p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Они будут стоять на каждой остановке, где проложены пути общественного транспорта.</a:t>
            </a:r>
          </a:p>
          <a:p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Подобные системы существуют в некоторых Европейских странах, но в них не задействованы маршрутные такси.</a:t>
            </a:r>
          </a:p>
          <a:p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При сотрудничестве с экологическими движениями, можно ввести оплату пластиковой/стеклянной тарой для сохранения окружающей среды.</a:t>
            </a: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6717770" y="3641460"/>
            <a:ext cx="643467" cy="643467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7450667" y="4131734"/>
            <a:ext cx="321733" cy="558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8550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выглядит как птица&#10;&#10;Автоматически созданное описание">
            <a:extLst>
              <a:ext uri="{FF2B5EF4-FFF2-40B4-BE49-F238E27FC236}">
                <a16:creationId xmlns:a16="http://schemas.microsoft.com/office/drawing/2014/main" id="{6D9644C3-40D1-4C9A-B3D8-6F6AD17869F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1" r="14381"/>
          <a:stretch>
            <a:fillRect/>
          </a:stretch>
        </p:blipFill>
        <p:spPr>
          <a:xfrm>
            <a:off x="836612" y="0"/>
            <a:ext cx="6378227" cy="3144914"/>
          </a:xfr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4A4B79-7E18-4DF4-BFF3-3E051F34E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864355"/>
            <a:ext cx="8998764" cy="708102"/>
          </a:xfrm>
        </p:spPr>
        <p:txBody>
          <a:bodyPr>
            <a:normAutofit/>
          </a:bodyPr>
          <a:lstStyle/>
          <a:p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Требования для реализации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C71434-AE05-4566-8943-AF9A16C4B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115285"/>
            <a:ext cx="10211071" cy="4196305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Установка терминалов на остановках;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Установка сканеров в общественном транспорте;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Установка дополнительного программного обеспечения;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87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птица&#10;&#10;Автоматически созданное описание">
            <a:extLst>
              <a:ext uri="{FF2B5EF4-FFF2-40B4-BE49-F238E27FC236}">
                <a16:creationId xmlns:a16="http://schemas.microsoft.com/office/drawing/2014/main" id="{293189AB-DEE8-4533-9BDC-8FC205915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1" r="14381"/>
          <a:stretch>
            <a:fillRect/>
          </a:stretch>
        </p:blipFill>
        <p:spPr>
          <a:xfrm>
            <a:off x="834483" y="-318604"/>
            <a:ext cx="6378227" cy="314491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B1F514-1BE1-4C01-9179-75E4A215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483" y="724170"/>
            <a:ext cx="8025432" cy="529683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Courier New" panose="02070309020205020404" pitchFamily="49" charset="0"/>
                <a:cs typeface="Courier New" panose="02070309020205020404" pitchFamily="49" charset="0"/>
              </a:rPr>
              <a:t>Примерная себестоимость идеи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4B5A9D3-430A-4EB7-953E-92E969921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4483" y="1572322"/>
            <a:ext cx="8554844" cy="3088887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Турникет: 40-50 </a:t>
            </a:r>
            <a:r>
              <a:rPr lang="ru-R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Терминал: 80-100 </a:t>
            </a:r>
            <a:r>
              <a:rPr lang="ru-R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Сканер: 100-120 </a:t>
            </a:r>
            <a:r>
              <a:rPr lang="ru-R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Разработка программного обеспечения: 100 </a:t>
            </a:r>
            <a:r>
              <a:rPr lang="ru-R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Установка оборудования: 80 </a:t>
            </a:r>
            <a:r>
              <a:rPr lang="ru-R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Обслуживание: 15 </a:t>
            </a:r>
            <a:r>
              <a:rPr lang="ru-RU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за объект.</a:t>
            </a:r>
          </a:p>
          <a:p>
            <a:pPr>
              <a:spcBef>
                <a:spcPts val="600"/>
              </a:spcBef>
            </a:pPr>
            <a:endParaRPr lang="ru-RU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600"/>
              </a:spcBef>
            </a:pPr>
            <a:r>
              <a:rPr lang="ru-RU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6" name="Текст 3">
            <a:extLst>
              <a:ext uri="{FF2B5EF4-FFF2-40B4-BE49-F238E27FC236}">
                <a16:creationId xmlns:a16="http://schemas.microsoft.com/office/drawing/2014/main" id="{572834E8-978D-45D5-8575-F06531EA0400}"/>
              </a:ext>
            </a:extLst>
          </p:cNvPr>
          <p:cNvSpPr txBox="1">
            <a:spLocks/>
          </p:cNvSpPr>
          <p:nvPr/>
        </p:nvSpPr>
        <p:spPr>
          <a:xfrm>
            <a:off x="492512" y="4031691"/>
            <a:ext cx="11206975" cy="3088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По нашим подсчетам, на одну остановку с одним оборудованным транспортным средством потребуется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~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350 </a:t>
            </a:r>
            <a:r>
              <a:rPr lang="ru-R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тыс.рублей</a:t>
            </a: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>
              <a:spcBef>
                <a:spcPts val="600"/>
              </a:spcBef>
            </a:pPr>
            <a:r>
              <a:rPr lang="ru-R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Эта сумма окупится за 1 год и 8 месяцев.</a:t>
            </a:r>
          </a:p>
        </p:txBody>
      </p:sp>
    </p:spTree>
    <p:extLst>
      <p:ext uri="{BB962C8B-B14F-4D97-AF65-F5344CB8AC3E}">
        <p14:creationId xmlns:p14="http://schemas.microsoft.com/office/powerpoint/2010/main" val="8143157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выглядит как птица&#10;&#10;Автоматически созданное описание">
            <a:extLst>
              <a:ext uri="{FF2B5EF4-FFF2-40B4-BE49-F238E27FC236}">
                <a16:creationId xmlns:a16="http://schemas.microsoft.com/office/drawing/2014/main" id="{A76F7B18-DFAC-448A-BB93-468FAC5E5E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383" y="286668"/>
            <a:ext cx="8689523" cy="3973263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66AD7E-2F4E-4518-8BE5-9C2028576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0800" y="774700"/>
            <a:ext cx="9790110" cy="1600200"/>
          </a:xfrm>
        </p:spPr>
        <p:txBody>
          <a:bodyPr>
            <a:normAutofit/>
          </a:bodyPr>
          <a:lstStyle/>
          <a:p>
            <a:pPr algn="ctr"/>
            <a:r>
              <a:rPr lang="ru-RU" sz="4400" dirty="0">
                <a:latin typeface="Courier New" panose="02070309020205020404" pitchFamily="49" charset="0"/>
                <a:cs typeface="Courier New" panose="02070309020205020404" pitchFamily="49" charset="0"/>
              </a:rPr>
              <a:t>Спасибо за внимание!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A6CE2DA-A68D-4CFB-A822-5F6B651A79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71094" y="2496553"/>
            <a:ext cx="8689523" cy="3811588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Мы надеемся что вам понравилась наша идея, и в дальнейшем она будет реализована.</a:t>
            </a:r>
          </a:p>
          <a:p>
            <a:endParaRPr lang="ru-RU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862551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458</Words>
  <Application>Microsoft Office PowerPoint</Application>
  <PresentationFormat>Широкоэкранный</PresentationFormat>
  <Paragraphs>51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Тема Office</vt:lpstr>
      <vt:lpstr>Развитие общественного  транспорта города Челябинска</vt:lpstr>
      <vt:lpstr>Анализ аналогов</vt:lpstr>
      <vt:lpstr>Оснащение остановок новыми пунктами оплаты “Check in”</vt:lpstr>
      <vt:lpstr>Коротко о работе технологии Blockchain</vt:lpstr>
      <vt:lpstr>Структура blockchain и основная идея blockchain-регистра</vt:lpstr>
      <vt:lpstr>Пример новых остановок</vt:lpstr>
      <vt:lpstr>Требования для реализации</vt:lpstr>
      <vt:lpstr>Примерная себестоимость идеи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 R</dc:creator>
  <cp:lastModifiedBy>Дмитрий Надеин</cp:lastModifiedBy>
  <cp:revision>23</cp:revision>
  <dcterms:created xsi:type="dcterms:W3CDTF">2020-02-25T15:45:36Z</dcterms:created>
  <dcterms:modified xsi:type="dcterms:W3CDTF">2020-07-19T18:34:58Z</dcterms:modified>
</cp:coreProperties>
</file>